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416" r:id="rId3"/>
    <p:sldId id="418" r:id="rId4"/>
    <p:sldId id="417" r:id="rId5"/>
    <p:sldId id="390" r:id="rId6"/>
    <p:sldId id="421" r:id="rId7"/>
    <p:sldId id="422" r:id="rId8"/>
    <p:sldId id="423" r:id="rId9"/>
    <p:sldId id="424" r:id="rId10"/>
    <p:sldId id="425" r:id="rId11"/>
    <p:sldId id="426" r:id="rId12"/>
    <p:sldId id="408" r:id="rId13"/>
    <p:sldId id="431" r:id="rId14"/>
    <p:sldId id="433" r:id="rId15"/>
    <p:sldId id="434" r:id="rId16"/>
    <p:sldId id="414" r:id="rId17"/>
    <p:sldId id="427" r:id="rId18"/>
    <p:sldId id="420" r:id="rId19"/>
    <p:sldId id="419" r:id="rId20"/>
    <p:sldId id="407" r:id="rId21"/>
    <p:sldId id="428" r:id="rId22"/>
    <p:sldId id="409" r:id="rId23"/>
    <p:sldId id="429" r:id="rId24"/>
    <p:sldId id="430" r:id="rId25"/>
    <p:sldId id="401" r:id="rId26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8"/>
      <p:bold r:id="rId29"/>
    </p:embeddedFont>
    <p:embeddedFont>
      <p:font typeface="HY헤드라인M" panose="020B0600000101010101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7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FBFBFB"/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81693" autoAdjust="0"/>
  </p:normalViewPr>
  <p:slideViewPr>
    <p:cSldViewPr>
      <p:cViewPr>
        <p:scale>
          <a:sx n="100" d="100"/>
          <a:sy n="100" d="100"/>
        </p:scale>
        <p:origin x="750" y="360"/>
      </p:cViewPr>
      <p:guideLst>
        <p:guide orient="horz" pos="663"/>
        <p:guide pos="7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0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9BAF9-DB71-40B0-A5A5-86460053D955}" type="datetimeFigureOut">
              <a:rPr lang="ko-KR" altLang="en-US" smtClean="0"/>
              <a:pPr/>
              <a:t>2016-10-23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2AECD-5117-40C1-851B-0EB3E33841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21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66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https://www.youtube.com/watch?feature=player_detailpage&amp;v=Cytk-GvEdA8#t=59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92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51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4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https://www.youtube.com/watch?feature=player_detailpage&amp;v=Cytk-GvEdA8#t=59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259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https://www.youtube.com/watch?feature=player_detailpage&amp;v=Cytk-GvEdA8#t=59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0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https://www.youtube.com/watch?feature=player_detailpage&amp;v=Cytk-GvEdA8#t=59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9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https://www.youtube.com/watch?feature=player_detailpage&amp;v=Cytk-GvEdA8#t=59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973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https://www.youtube.com/watch?feature=player_detailpage&amp;v=Cytk-GvEdA8#t=59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41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https://www.youtube.com/watch?feature=player_detailpage&amp;v=Cytk-GvEdA8#t=59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2AECD-5117-40C1-851B-0EB3E33841F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6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0" y="-4143"/>
            <a:ext cx="9144000" cy="3861048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1115616" y="4797152"/>
            <a:ext cx="8028384" cy="578495"/>
          </a:xfrm>
        </p:spPr>
        <p:txBody>
          <a:bodyPr>
            <a:noAutofit/>
          </a:bodyPr>
          <a:lstStyle>
            <a:lvl1pPr algn="l">
              <a:defRPr lang="ko-KR" altLang="en-US" sz="3200" b="0" kern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115369" y="5396456"/>
            <a:ext cx="8022890" cy="36004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971600" y="4928976"/>
            <a:ext cx="0" cy="720080"/>
          </a:xfrm>
          <a:prstGeom prst="line">
            <a:avLst/>
          </a:prstGeom>
          <a:ln w="76200">
            <a:solidFill>
              <a:schemeClr val="accent1">
                <a:alpha val="5803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9610-EB9E-4AB2-A1E2-C846A4357163}" type="datetimeFigureOut">
              <a:rPr lang="ko-KR" altLang="en-US" smtClean="0"/>
              <a:pPr/>
              <a:t>2016-10-23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DA2F-F3C1-4EA9-BCEE-500E370C50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9610-EB9E-4AB2-A1E2-C846A4357163}" type="datetimeFigureOut">
              <a:rPr lang="ko-KR" altLang="en-US" smtClean="0"/>
              <a:pPr/>
              <a:t>2016-10-23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DA2F-F3C1-4EA9-BCEE-500E370C50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msk\Desktop\abstract-blue-backgrounds-14_1920x1200_71472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51" b="22360"/>
          <a:stretch>
            <a:fillRect/>
          </a:stretch>
        </p:blipFill>
        <p:spPr bwMode="auto">
          <a:xfrm>
            <a:off x="251520" y="0"/>
            <a:ext cx="8892481" cy="443711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2604616" y="3068960"/>
            <a:ext cx="6539384" cy="578495"/>
          </a:xfrm>
        </p:spPr>
        <p:txBody>
          <a:bodyPr>
            <a:noAutofit/>
          </a:bodyPr>
          <a:lstStyle>
            <a:lvl1pPr algn="l">
              <a:defRPr lang="ko-KR" altLang="en-US" sz="2400" b="1" kern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defRPr>
            </a:lvl1pPr>
          </a:lstStyle>
          <a:p>
            <a:r>
              <a:rPr lang="ko-KR" altLang="en-US" dirty="0" smtClean="0"/>
              <a:t>소제목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msk\Desktop\abstract-blue-backgrounds-14_1920x1200_71472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51" b="22360"/>
          <a:stretch>
            <a:fillRect/>
          </a:stretch>
        </p:blipFill>
        <p:spPr bwMode="auto">
          <a:xfrm flipH="1">
            <a:off x="0" y="0"/>
            <a:ext cx="2555776" cy="1291233"/>
          </a:xfrm>
          <a:prstGeom prst="rect">
            <a:avLst/>
          </a:prstGeom>
          <a:noFill/>
        </p:spPr>
      </p:pic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914400" y="260648"/>
            <a:ext cx="8229600" cy="413196"/>
          </a:xfrm>
        </p:spPr>
        <p:txBody>
          <a:bodyPr>
            <a:noAutofit/>
          </a:bodyPr>
          <a:lstStyle>
            <a:lvl1pPr algn="r">
              <a:defRPr lang="ko-KR" altLang="en-US" sz="2000" b="1" kern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defRPr>
            </a:lvl1pPr>
          </a:lstStyle>
          <a:p>
            <a:r>
              <a:rPr lang="ko-KR" altLang="en-US" dirty="0" smtClean="0"/>
              <a:t>소제목 스타일 편집</a:t>
            </a:r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259632" y="729272"/>
            <a:ext cx="7776928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msk\Desktop\abstract-blue-backgrounds-14_1920x1200_71472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51" b="22360"/>
          <a:stretch>
            <a:fillRect/>
          </a:stretch>
        </p:blipFill>
        <p:spPr bwMode="auto">
          <a:xfrm rot="16200000">
            <a:off x="-1174690" y="1174690"/>
            <a:ext cx="4689131" cy="233975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 userDrawn="1"/>
        </p:nvSpPr>
        <p:spPr>
          <a:xfrm>
            <a:off x="3453024" y="313661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조선일보명조" pitchFamily="18" charset="-127"/>
              </a:rPr>
              <a:t>감사합니다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9610-EB9E-4AB2-A1E2-C846A4357163}" type="datetimeFigureOut">
              <a:rPr lang="ko-KR" altLang="en-US" smtClean="0"/>
              <a:pPr/>
              <a:t>2016-10-23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DA2F-F3C1-4EA9-BCEE-500E370C50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9610-EB9E-4AB2-A1E2-C846A4357163}" type="datetimeFigureOut">
              <a:rPr lang="ko-KR" altLang="en-US" smtClean="0"/>
              <a:pPr/>
              <a:t>2016-10-23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DA2F-F3C1-4EA9-BCEE-500E370C50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9610-EB9E-4AB2-A1E2-C846A4357163}" type="datetimeFigureOut">
              <a:rPr lang="ko-KR" altLang="en-US" smtClean="0"/>
              <a:pPr/>
              <a:t>2016-10-23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DA2F-F3C1-4EA9-BCEE-500E370C50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F9610-EB9E-4AB2-A1E2-C846A4357163}" type="datetimeFigureOut">
              <a:rPr lang="ko-KR" altLang="en-US" smtClean="0"/>
              <a:pPr/>
              <a:t>2016-10-23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DA2F-F3C1-4EA9-BCEE-500E370C50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F9610-EB9E-4AB2-A1E2-C846A4357163}" type="datetimeFigureOut">
              <a:rPr lang="ko-KR" altLang="en-US" smtClean="0"/>
              <a:pPr/>
              <a:t>2016-10-23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EDA2F-F3C1-4EA9-BCEE-500E370C50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1115616" y="4941168"/>
            <a:ext cx="8028384" cy="578495"/>
          </a:xfrm>
        </p:spPr>
        <p:txBody>
          <a:bodyPr/>
          <a:lstStyle/>
          <a:p>
            <a:r>
              <a:rPr lang="en-US" altLang="ko-KR" b="1" dirty="0" smtClean="0">
                <a:latin typeface="+mj-lt"/>
              </a:rPr>
              <a:t>Smart </a:t>
            </a:r>
            <a:r>
              <a:rPr lang="en-US" altLang="ko-KR" b="1" dirty="0" err="1" smtClean="0">
                <a:latin typeface="+mj-lt"/>
              </a:rPr>
              <a:t>Doorlock</a:t>
            </a:r>
            <a:endParaRPr lang="ko-KR" altLang="en-US" b="1" dirty="0">
              <a:latin typeface="+mj-lt"/>
            </a:endParaRPr>
          </a:p>
        </p:txBody>
      </p:sp>
      <p:sp>
        <p:nvSpPr>
          <p:cNvPr id="22" name="부제목 21"/>
          <p:cNvSpPr>
            <a:spLocks noGrp="1"/>
          </p:cNvSpPr>
          <p:nvPr>
            <p:ph type="subTitle" idx="1"/>
          </p:nvPr>
        </p:nvSpPr>
        <p:spPr>
          <a:xfrm>
            <a:off x="1043608" y="5871000"/>
            <a:ext cx="8022890" cy="834364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altLang="ko-KR" sz="2000" b="1" dirty="0" err="1" smtClean="0">
                <a:latin typeface="+mn-ea"/>
                <a:ea typeface="+mn-ea"/>
              </a:rPr>
              <a:t>Sokwhan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  <a:r>
              <a:rPr lang="en-US" altLang="ko-KR" sz="2000" b="1" dirty="0" smtClean="0">
                <a:latin typeface="+mn-ea"/>
                <a:ea typeface="+mn-ea"/>
              </a:rPr>
              <a:t>Huh</a:t>
            </a:r>
          </a:p>
          <a:p>
            <a:pPr algn="r">
              <a:lnSpc>
                <a:spcPct val="90000"/>
              </a:lnSpc>
            </a:pPr>
            <a:r>
              <a:rPr lang="en-US" altLang="ko-KR" sz="2000" b="1" dirty="0" smtClean="0">
                <a:latin typeface="+mn-ea"/>
                <a:ea typeface="+mn-ea"/>
              </a:rPr>
              <a:t>Fall 16</a:t>
            </a:r>
            <a:endParaRPr lang="en-US" altLang="ko-KR" sz="2000" b="1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15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5. Technology (NFC)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3224" y="1367058"/>
            <a:ext cx="20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NDEF Structure</a:t>
            </a:r>
            <a:endParaRPr lang="en-US" dirty="0"/>
          </a:p>
        </p:txBody>
      </p:sp>
      <p:pic>
        <p:nvPicPr>
          <p:cNvPr id="4098" name="Picture 2" descr="NDEF message structure, with details about the bytes of the h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3" y="2132856"/>
            <a:ext cx="8787171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75556" y="6479220"/>
            <a:ext cx="8132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dirty="0"/>
              <a:t>: https://www.safaribooksonline.com/library/view/beginning-nfc/9781449324094/ch04.html</a:t>
            </a:r>
          </a:p>
        </p:txBody>
      </p:sp>
    </p:spTree>
    <p:extLst>
      <p:ext uri="{BB962C8B-B14F-4D97-AF65-F5344CB8AC3E}">
        <p14:creationId xmlns:p14="http://schemas.microsoft.com/office/powerpoint/2010/main" val="306413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01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6. Technology (</a:t>
            </a:r>
            <a:r>
              <a:rPr lang="en-US" altLang="ko-KR" sz="2400" b="1" dirty="0" err="1" smtClean="0"/>
              <a:t>IoT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3224" y="1367058"/>
            <a:ext cx="66247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MQTT Protocol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lightweight protocol intended for Internet of Things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Publish / Subscribe based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On top of TCP / IP</a:t>
            </a:r>
            <a:endParaRPr lang="en-US" dirty="0"/>
          </a:p>
        </p:txBody>
      </p:sp>
      <p:pic>
        <p:nvPicPr>
          <p:cNvPr id="6148" name="Picture 4" descr="Image result for mqtt protoc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" y="3056182"/>
            <a:ext cx="5841627" cy="3361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54209" y="6434050"/>
            <a:ext cx="5717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http://www.hivemq.com/blog/how-to-get-started-with-mqtt</a:t>
            </a:r>
          </a:p>
        </p:txBody>
      </p:sp>
    </p:spTree>
    <p:extLst>
      <p:ext uri="{BB962C8B-B14F-4D97-AF65-F5344CB8AC3E}">
        <p14:creationId xmlns:p14="http://schemas.microsoft.com/office/powerpoint/2010/main" val="39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7. </a:t>
            </a:r>
            <a:r>
              <a:rPr lang="en-US" altLang="ko-KR" sz="2400" b="1" dirty="0" smtClean="0"/>
              <a:t>Block Diagram</a:t>
            </a:r>
            <a:endParaRPr lang="ko-KR" alt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6" y="1267742"/>
            <a:ext cx="7974762" cy="53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434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8. Design (Hardware, MCU)</a:t>
            </a:r>
            <a:endParaRPr lang="ko-KR" alt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1270953"/>
            <a:ext cx="6660740" cy="56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9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496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8. Design (Hardware, TRF7970A)</a:t>
            </a:r>
            <a:endParaRPr lang="ko-KR" alt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92796"/>
            <a:ext cx="6696236" cy="46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5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191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9. Design (Software)</a:t>
            </a:r>
            <a:endParaRPr lang="ko-KR" alt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3070393" y="1268760"/>
            <a:ext cx="2509719" cy="656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Initialize HW components</a:t>
            </a:r>
            <a:br>
              <a:rPr lang="en-US" sz="1500" dirty="0" smtClean="0"/>
            </a:br>
            <a:r>
              <a:rPr lang="en-US" sz="1500" dirty="0" smtClean="0"/>
              <a:t>(MCU, LCD, NFC Reader)</a:t>
            </a:r>
            <a:endParaRPr lang="en-US" sz="1500" dirty="0"/>
          </a:p>
        </p:txBody>
      </p:sp>
      <p:sp>
        <p:nvSpPr>
          <p:cNvPr id="7" name="Rectangle 6"/>
          <p:cNvSpPr/>
          <p:nvPr/>
        </p:nvSpPr>
        <p:spPr>
          <a:xfrm>
            <a:off x="3070393" y="2369446"/>
            <a:ext cx="2509719" cy="392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Create /Load </a:t>
            </a:r>
            <a:r>
              <a:rPr lang="en-US" sz="1500" dirty="0" err="1" smtClean="0"/>
              <a:t>Config</a:t>
            </a:r>
            <a:r>
              <a:rPr lang="en-US" sz="1500" dirty="0" smtClean="0"/>
              <a:t> File</a:t>
            </a:r>
            <a:endParaRPr lang="en-US" sz="1500" dirty="0"/>
          </a:p>
        </p:txBody>
      </p:sp>
      <p:sp>
        <p:nvSpPr>
          <p:cNvPr id="4" name="Flowchart: Decision 3"/>
          <p:cNvSpPr/>
          <p:nvPr/>
        </p:nvSpPr>
        <p:spPr>
          <a:xfrm>
            <a:off x="3275856" y="3140968"/>
            <a:ext cx="2106234" cy="701087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IOT</a:t>
            </a:r>
            <a:br>
              <a:rPr lang="en-US" sz="1500" dirty="0" smtClean="0"/>
            </a:br>
            <a:r>
              <a:rPr lang="en-US" sz="1500" dirty="0" smtClean="0"/>
              <a:t>Enabled?</a:t>
            </a:r>
            <a:endParaRPr lang="en-US" sz="1500" dirty="0"/>
          </a:p>
        </p:txBody>
      </p:sp>
      <p:sp>
        <p:nvSpPr>
          <p:cNvPr id="10" name="Rectangle 9"/>
          <p:cNvSpPr/>
          <p:nvPr/>
        </p:nvSpPr>
        <p:spPr>
          <a:xfrm>
            <a:off x="5796136" y="3212976"/>
            <a:ext cx="1954777" cy="552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Connect to AP &amp; </a:t>
            </a:r>
          </a:p>
          <a:p>
            <a:pPr algn="ctr"/>
            <a:r>
              <a:rPr lang="en-US" sz="1500" dirty="0" smtClean="0"/>
              <a:t>MQTT Broker</a:t>
            </a:r>
            <a:endParaRPr lang="en-US" sz="1500" dirty="0"/>
          </a:p>
        </p:txBody>
      </p:sp>
      <p:sp>
        <p:nvSpPr>
          <p:cNvPr id="12" name="Rectangle 11"/>
          <p:cNvSpPr/>
          <p:nvPr/>
        </p:nvSpPr>
        <p:spPr>
          <a:xfrm>
            <a:off x="1021913" y="5949280"/>
            <a:ext cx="1954777" cy="552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Start Menu Task</a:t>
            </a:r>
            <a:endParaRPr lang="en-US" sz="1500" dirty="0"/>
          </a:p>
        </p:txBody>
      </p:sp>
      <p:sp>
        <p:nvSpPr>
          <p:cNvPr id="13" name="Rectangle 12"/>
          <p:cNvSpPr/>
          <p:nvPr/>
        </p:nvSpPr>
        <p:spPr>
          <a:xfrm>
            <a:off x="3347864" y="5973005"/>
            <a:ext cx="1954777" cy="552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Start NFC Task</a:t>
            </a:r>
            <a:endParaRPr lang="en-US" sz="1500" dirty="0"/>
          </a:p>
        </p:txBody>
      </p:sp>
      <p:sp>
        <p:nvSpPr>
          <p:cNvPr id="14" name="Rectangle 13"/>
          <p:cNvSpPr/>
          <p:nvPr/>
        </p:nvSpPr>
        <p:spPr>
          <a:xfrm>
            <a:off x="5796136" y="4005064"/>
            <a:ext cx="1954777" cy="552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Start IOT Task</a:t>
            </a:r>
            <a:endParaRPr lang="en-US" sz="1500" dirty="0"/>
          </a:p>
        </p:txBody>
      </p:sp>
      <p:cxnSp>
        <p:nvCxnSpPr>
          <p:cNvPr id="17" name="Straight Arrow Connector 16"/>
          <p:cNvCxnSpPr>
            <a:stCxn id="3" idx="2"/>
            <a:endCxn id="7" idx="0"/>
          </p:cNvCxnSpPr>
          <p:nvPr/>
        </p:nvCxnSpPr>
        <p:spPr>
          <a:xfrm>
            <a:off x="4325253" y="1924920"/>
            <a:ext cx="0" cy="44452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4" idx="0"/>
          </p:cNvCxnSpPr>
          <p:nvPr/>
        </p:nvCxnSpPr>
        <p:spPr>
          <a:xfrm>
            <a:off x="4325253" y="2761556"/>
            <a:ext cx="3720" cy="37941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10" idx="1"/>
          </p:cNvCxnSpPr>
          <p:nvPr/>
        </p:nvCxnSpPr>
        <p:spPr>
          <a:xfrm flipV="1">
            <a:off x="5382090" y="3489146"/>
            <a:ext cx="414046" cy="236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4" idx="0"/>
          </p:cNvCxnSpPr>
          <p:nvPr/>
        </p:nvCxnSpPr>
        <p:spPr>
          <a:xfrm>
            <a:off x="6773525" y="3765315"/>
            <a:ext cx="0" cy="23974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40" idx="0"/>
          </p:cNvCxnSpPr>
          <p:nvPr/>
        </p:nvCxnSpPr>
        <p:spPr>
          <a:xfrm flipH="1">
            <a:off x="4327482" y="3842055"/>
            <a:ext cx="1491" cy="10460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2" idx="0"/>
          </p:cNvCxnSpPr>
          <p:nvPr/>
        </p:nvCxnSpPr>
        <p:spPr>
          <a:xfrm rot="5400000">
            <a:off x="1669226" y="3291024"/>
            <a:ext cx="2988332" cy="2328180"/>
          </a:xfrm>
          <a:prstGeom prst="bentConnector3">
            <a:avLst>
              <a:gd name="adj1" fmla="val -68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Decision 39"/>
          <p:cNvSpPr/>
          <p:nvPr/>
        </p:nvSpPr>
        <p:spPr>
          <a:xfrm>
            <a:off x="3274365" y="4888153"/>
            <a:ext cx="2106234" cy="701087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NFC</a:t>
            </a:r>
          </a:p>
          <a:p>
            <a:pPr algn="ctr"/>
            <a:r>
              <a:rPr lang="en-US" sz="1500" dirty="0" smtClean="0"/>
              <a:t>Enabled?</a:t>
            </a:r>
            <a:endParaRPr lang="en-US" sz="1500" dirty="0"/>
          </a:p>
        </p:txBody>
      </p:sp>
      <p:cxnSp>
        <p:nvCxnSpPr>
          <p:cNvPr id="41" name="Straight Arrow Connector 40"/>
          <p:cNvCxnSpPr>
            <a:stCxn id="40" idx="2"/>
            <a:endCxn id="13" idx="0"/>
          </p:cNvCxnSpPr>
          <p:nvPr/>
        </p:nvCxnSpPr>
        <p:spPr>
          <a:xfrm flipH="1">
            <a:off x="4325253" y="5589240"/>
            <a:ext cx="2229" cy="38376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14" idx="2"/>
          </p:cNvCxnSpPr>
          <p:nvPr/>
        </p:nvCxnSpPr>
        <p:spPr>
          <a:xfrm rot="5400000">
            <a:off x="5480881" y="3396495"/>
            <a:ext cx="131737" cy="2453553"/>
          </a:xfrm>
          <a:prstGeom prst="bentConnector2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380599" y="314096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313784" y="396648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283968" y="555323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10. </a:t>
            </a:r>
            <a:r>
              <a:rPr lang="en-US" altLang="ko-KR" sz="2400" b="1" dirty="0" smtClean="0"/>
              <a:t>Operation Modes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3340" y="1232756"/>
            <a:ext cx="906269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Active</a:t>
            </a:r>
            <a:endParaRPr lang="en-US" sz="32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Allows </a:t>
            </a:r>
            <a:r>
              <a:rPr lang="en-US" sz="2400" dirty="0" smtClean="0"/>
              <a:t>unlocking the </a:t>
            </a:r>
            <a:r>
              <a:rPr lang="en-US" sz="2400" dirty="0" err="1" smtClean="0"/>
              <a:t>doorlock</a:t>
            </a:r>
            <a:r>
              <a:rPr lang="en-US" sz="2400" dirty="0" smtClean="0"/>
              <a:t> by NFC / IOT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 smtClean="0"/>
              <a:t>Configuration</a:t>
            </a:r>
            <a:endParaRPr lang="en-US" altLang="ko-KR" sz="32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Register / Unregister phone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Set </a:t>
            </a:r>
            <a:r>
              <a:rPr lang="en-US" sz="2400" dirty="0" err="1" smtClean="0"/>
              <a:t>doorlock</a:t>
            </a:r>
            <a:r>
              <a:rPr lang="en-US" sz="2400" dirty="0" smtClean="0"/>
              <a:t> mode (NFC only, IOT only, NFC &amp; IOT)</a:t>
            </a:r>
            <a:endParaRPr lang="en-US" sz="2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Wi-Fi Configuration</a:t>
            </a:r>
            <a:endParaRPr lang="en-US" sz="2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70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5107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11. Operation – </a:t>
            </a:r>
            <a:r>
              <a:rPr lang="en-US" altLang="ko-KR" sz="2400" b="1" dirty="0" err="1" smtClean="0"/>
              <a:t>Doorlock</a:t>
            </a:r>
            <a:r>
              <a:rPr lang="en-US" altLang="ko-KR" sz="2400" b="1" dirty="0" smtClean="0"/>
              <a:t> Control</a:t>
            </a:r>
            <a:endParaRPr lang="ko-KR" alt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59520" y="1664804"/>
            <a:ext cx="80208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To open the </a:t>
            </a:r>
            <a:r>
              <a:rPr lang="en-US" sz="2400" dirty="0" err="1" smtClean="0"/>
              <a:t>doorlock</a:t>
            </a:r>
            <a:endParaRPr lang="en-US" sz="2400" dirty="0" smtClean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Tap a registered smartphone to NFC reader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Use internet browser or Android Application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970052"/>
            <a:ext cx="8208912" cy="2714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15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593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12. Configuration – Phone Registration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9520" y="2044539"/>
            <a:ext cx="55726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800" dirty="0" smtClean="0"/>
              <a:t>Enter registration mode in 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doorlock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en-US" altLang="ko-KR" sz="2800" dirty="0" smtClean="0"/>
          </a:p>
          <a:p>
            <a:pPr marL="342900" indent="-342900">
              <a:buFontTx/>
              <a:buAutoNum type="arabicParenR"/>
            </a:pPr>
            <a:r>
              <a:rPr lang="en-US" altLang="ko-KR" sz="2800" dirty="0"/>
              <a:t>Enter registration mode in  Android application</a:t>
            </a:r>
          </a:p>
          <a:p>
            <a:pPr marL="342900" indent="-342900">
              <a:buAutoNum type="arabicParenR"/>
            </a:pPr>
            <a:endParaRPr lang="en-US" altLang="ko-KR" sz="2800" dirty="0" smtClean="0"/>
          </a:p>
          <a:p>
            <a:pPr marL="342900" indent="-342900">
              <a:buAutoNum type="arabicParenR"/>
            </a:pPr>
            <a:endParaRPr lang="en-US" altLang="ko-KR" sz="2800" dirty="0" smtClean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 smtClean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260628"/>
            <a:ext cx="3060340" cy="1796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208358"/>
            <a:ext cx="2056149" cy="365760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3878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593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12. Configuration – Phone Registration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2653" y="1757638"/>
            <a:ext cx="54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3) Tap phone to NFC reader</a:t>
            </a:r>
            <a:endParaRPr lang="ko-KR" altLang="en-US" sz="2800" dirty="0"/>
          </a:p>
          <a:p>
            <a:endParaRPr lang="ko-KR" altLang="en-US" sz="28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827584" y="2834856"/>
            <a:ext cx="7584479" cy="1805965"/>
            <a:chOff x="755576" y="1376772"/>
            <a:chExt cx="7584479" cy="180596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376772"/>
              <a:ext cx="1133475" cy="168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1376772"/>
              <a:ext cx="887735" cy="1805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 flipV="1">
              <a:off x="1889051" y="2096852"/>
              <a:ext cx="5563269" cy="36004"/>
            </a:xfrm>
            <a:prstGeom prst="straightConnector1">
              <a:avLst/>
            </a:prstGeom>
            <a:ln w="38100"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762472" y="1638718"/>
              <a:ext cx="425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REG_PHONE|nu00rba1lhndk6ub36b78651f4</a:t>
              </a:r>
              <a:endParaRPr lang="ko-KR" altLang="en-US" sz="16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262953" y="3652068"/>
            <a:ext cx="3505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*Encrypted payload is sent</a:t>
            </a:r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199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Smart 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186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0. Contents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7564" y="1340768"/>
            <a:ext cx="7962654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76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+mn-ea"/>
              </a:rPr>
              <a:t>Overview</a:t>
            </a:r>
          </a:p>
          <a:p>
            <a:pPr marL="514350" indent="-514350" defTabSz="76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+mn-ea"/>
              </a:rPr>
              <a:t>Project Specifications / Requirements</a:t>
            </a:r>
          </a:p>
          <a:p>
            <a:pPr marL="514350" indent="-514350" defTabSz="76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+mn-ea"/>
              </a:rPr>
              <a:t>Technology Background </a:t>
            </a:r>
          </a:p>
          <a:p>
            <a:pPr marL="514350" indent="-514350" defTabSz="76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+mn-ea"/>
              </a:rPr>
              <a:t>Design (Hardware &amp; Software)</a:t>
            </a:r>
          </a:p>
          <a:p>
            <a:pPr marL="514350" indent="-514350" defTabSz="76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+mn-ea"/>
              </a:rPr>
              <a:t>Operation Modes</a:t>
            </a:r>
          </a:p>
          <a:p>
            <a:pPr marL="514350" indent="-514350" defTabSz="76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+mn-ea"/>
              </a:rPr>
              <a:t>Demo</a:t>
            </a:r>
          </a:p>
          <a:p>
            <a:pPr marL="514350" indent="-514350" defTabSz="76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+mn-ea"/>
              </a:rPr>
              <a:t>Cost Analysis</a:t>
            </a:r>
          </a:p>
          <a:p>
            <a:pPr marL="514350" indent="-514350" defTabSz="76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smtClean="0">
                <a:latin typeface="+mn-ea"/>
              </a:rPr>
              <a:t>Results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73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12. Configuration – Wi-Fi</a:t>
            </a:r>
            <a:endParaRPr lang="ko-KR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4" y="2676047"/>
            <a:ext cx="11334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81" y="2531101"/>
            <a:ext cx="902599" cy="183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3779912" y="3281154"/>
            <a:ext cx="3636404" cy="3830"/>
          </a:xfrm>
          <a:prstGeom prst="straightConnector1">
            <a:avLst/>
          </a:prstGeom>
          <a:ln w="38100"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63907" y="2556193"/>
            <a:ext cx="393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WIFI_CONFIG|SSID|TEST1AP|PASSWORD|PW123|SEC_TYPE|WPA2-PSK(AES)</a:t>
            </a:r>
            <a:endParaRPr lang="ko-KR" altLang="en-US" sz="1600" dirty="0"/>
          </a:p>
        </p:txBody>
      </p:sp>
      <p:pic>
        <p:nvPicPr>
          <p:cNvPr id="2" name="Picture 2" descr="https://images-na.ssl-images-amazon.com/images/G/01/support_images/GUID-22E4FB9F-C7E0-41F9-8E09-29049944C5F9_en-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2152465" cy="21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91657" y="3405642"/>
            <a:ext cx="3505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*Encrypted payload is sent</a:t>
            </a:r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819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14. Demo Videos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2860" y="2924944"/>
            <a:ext cx="9062696" cy="92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NFC &amp; </a:t>
            </a:r>
            <a:r>
              <a:rPr lang="en-US" sz="3200" dirty="0" err="1" smtClean="0"/>
              <a:t>IoT</a:t>
            </a:r>
            <a:r>
              <a:rPr lang="en-US" sz="3200" dirty="0" smtClean="0"/>
              <a:t> demo videos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795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15. </a:t>
            </a:r>
            <a:r>
              <a:rPr lang="en-US" altLang="ko-KR" sz="2400" b="1" dirty="0" smtClean="0"/>
              <a:t>Cost </a:t>
            </a:r>
            <a:r>
              <a:rPr lang="en-US" altLang="ko-KR" sz="2400" b="1" dirty="0" smtClean="0"/>
              <a:t>Analysis</a:t>
            </a:r>
            <a:endParaRPr lang="ko-KR" altLang="en-US" sz="24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663740"/>
              </p:ext>
            </p:extLst>
          </p:nvPr>
        </p:nvGraphicFramePr>
        <p:xfrm>
          <a:off x="259520" y="1267741"/>
          <a:ext cx="8604956" cy="5414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0252"/>
                <a:gridCol w="4680520"/>
                <a:gridCol w="1664184"/>
              </a:tblGrid>
              <a:tr h="4466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Type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Part name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Cost ($, USD)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649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Microcontroller 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Development Board (*)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Texas Instruments CC3200 Wireless MCU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29.99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649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NFC transceiver 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Development Kit (*)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Texas Instruments TRF7970A booster pack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24.99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4466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Microcontroller 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Texas Instruments CC3200 Wireless MCU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12.16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4466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NFC transceiver IC 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Texas Instruments TRF7970A NFC / RFID </a:t>
                      </a:r>
                      <a:endParaRPr lang="en-US" sz="1600" u="none" strike="noStrike" dirty="0" smtClean="0">
                        <a:effectLst/>
                      </a:endParaRPr>
                    </a:p>
                    <a:p>
                      <a:pPr algn="ctr" rtl="0" fontAlgn="ctr"/>
                      <a:r>
                        <a:rPr lang="en-US" sz="1600" u="none" strike="noStrike" dirty="0" smtClean="0">
                          <a:effectLst/>
                        </a:rPr>
                        <a:t>Transceiver </a:t>
                      </a:r>
                      <a:r>
                        <a:rPr lang="en-US" sz="1600" u="none" strike="noStrike" dirty="0">
                          <a:effectLst/>
                        </a:rPr>
                        <a:t>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8.16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4466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Keypad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Storm 720GFXI Series (7207-121W20)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39.14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4466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LCD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Newhaven Display Intl </a:t>
                      </a:r>
                      <a:endParaRPr lang="en-US" sz="1600" u="none" strike="noStrike" dirty="0" smtClean="0">
                        <a:effectLst/>
                      </a:endParaRPr>
                    </a:p>
                    <a:p>
                      <a:pPr algn="ctr" rtl="0" fontAlgn="ctr"/>
                      <a:r>
                        <a:rPr lang="en-US" sz="1600" u="none" strike="noStrike" dirty="0" smtClean="0">
                          <a:effectLst/>
                        </a:rPr>
                        <a:t>NHD-0420D3Z-NSW-BBW-V3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22.71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4466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Power Supply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XP Power ECL30UD03-S AC/DC Converter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smtClean="0">
                          <a:effectLst/>
                        </a:rPr>
                        <a:t>66.00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4466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Solenoid Motor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Adafruit</a:t>
                      </a:r>
                      <a:r>
                        <a:rPr lang="en-US" sz="1600" u="none" strike="noStrike" dirty="0">
                          <a:effectLst/>
                        </a:rPr>
                        <a:t> 12V Lock-Style Solenoid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14.95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44668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Total (Excluding Development </a:t>
                      </a:r>
                      <a:r>
                        <a:rPr lang="en-US" sz="1600" u="none" strike="noStrike" dirty="0" smtClean="0">
                          <a:effectLst/>
                        </a:rPr>
                        <a:t>Parts, Denoted *)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163.12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  <a:tr h="44668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 smtClean="0">
                          <a:effectLst/>
                        </a:rPr>
                        <a:t>218.10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27" marR="7127" marT="7127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1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176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16. Results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3340" y="1232756"/>
            <a:ext cx="90626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Cost issues &amp; PCB production limitation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boards will be mounted to chassis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20" y="3356992"/>
            <a:ext cx="3321263" cy="309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176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16. Results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3340" y="1232756"/>
            <a:ext cx="9062696" cy="3593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Both NFC &amp; </a:t>
            </a:r>
            <a:r>
              <a:rPr lang="en-US" sz="3200" dirty="0" err="1" smtClean="0"/>
              <a:t>IoT</a:t>
            </a:r>
            <a:r>
              <a:rPr lang="en-US" sz="3200" dirty="0" smtClean="0"/>
              <a:t> operation works as intended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Requirements have been mostly met</a:t>
            </a:r>
            <a:endParaRPr lang="en-US" sz="2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Battery backup system – cost &amp; size issue</a:t>
            </a:r>
            <a:endParaRPr lang="en-US" sz="2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84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2888940"/>
            <a:ext cx="41264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/>
              <a:t>Q &amp; A?</a:t>
            </a:r>
            <a:endParaRPr lang="ko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22774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Smart 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192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en-US" altLang="ko-KR" sz="2400" b="1" dirty="0" smtClean="0"/>
              <a:t>Overview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109057"/>
            <a:ext cx="7962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2000">
              <a:lnSpc>
                <a:spcPct val="200000"/>
              </a:lnSpc>
              <a:defRPr/>
            </a:pPr>
            <a:r>
              <a:rPr lang="en-US" altLang="ko-KR" sz="3600" dirty="0" smtClean="0">
                <a:latin typeface="+mn-ea"/>
              </a:rPr>
              <a:t>Traditional door locks are…</a:t>
            </a:r>
          </a:p>
          <a:p>
            <a:pPr algn="ctr" defTabSz="762000">
              <a:lnSpc>
                <a:spcPct val="200000"/>
              </a:lnSpc>
              <a:defRPr/>
            </a:pPr>
            <a:r>
              <a:rPr lang="en-US" altLang="ko-KR" sz="3600" dirty="0">
                <a:latin typeface="+mn-ea"/>
              </a:rPr>
              <a:t>I</a:t>
            </a:r>
            <a:r>
              <a:rPr lang="en-US" altLang="ko-KR" sz="3600" dirty="0" smtClean="0">
                <a:latin typeface="+mn-ea"/>
              </a:rPr>
              <a:t>nsecure &amp; Inconvenient!</a:t>
            </a:r>
          </a:p>
          <a:p>
            <a:pPr algn="ctr" defTabSz="762000">
              <a:lnSpc>
                <a:spcPct val="200000"/>
              </a:lnSpc>
              <a:defRPr/>
            </a:pPr>
            <a:endParaRPr lang="en-US" altLang="ko-KR" sz="3600" dirty="0">
              <a:latin typeface="+mn-ea"/>
            </a:endParaRPr>
          </a:p>
          <a:p>
            <a:pPr algn="ctr" defTabSz="762000">
              <a:lnSpc>
                <a:spcPct val="200000"/>
              </a:lnSpc>
              <a:defRPr/>
            </a:pPr>
            <a:endParaRPr lang="en-US" altLang="ko-KR" sz="3600" dirty="0" smtClean="0">
              <a:latin typeface="+mn-ea"/>
            </a:endParaRPr>
          </a:p>
          <a:p>
            <a:pPr algn="ctr" defTabSz="762000">
              <a:lnSpc>
                <a:spcPct val="200000"/>
              </a:lnSpc>
              <a:defRPr/>
            </a:pPr>
            <a:r>
              <a:rPr lang="en-US" altLang="ko-KR" sz="3600" dirty="0" smtClean="0">
                <a:latin typeface="+mn-ea"/>
              </a:rPr>
              <a:t>We need a better lock!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174" y="3484215"/>
            <a:ext cx="37814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Smart 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70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2. Project Requirements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7564" y="1340768"/>
            <a:ext cx="79626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7620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altLang="ko-KR" sz="3200" dirty="0" smtClean="0">
                <a:latin typeface="+mn-ea"/>
              </a:rPr>
              <a:t>Two ways to operate the door lock</a:t>
            </a:r>
            <a:endParaRPr lang="en-US" altLang="ko-KR" sz="3200" dirty="0">
              <a:latin typeface="+mn-ea"/>
            </a:endParaRPr>
          </a:p>
          <a:p>
            <a:pPr marL="742950" lvl="1" indent="-285750" defTabSz="7620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ko-KR" sz="3200" dirty="0" smtClean="0">
                <a:latin typeface="+mn-ea"/>
              </a:rPr>
              <a:t>NFC (Smartphone Contact)</a:t>
            </a:r>
            <a:endParaRPr lang="en-US" altLang="ko-KR" sz="3200" dirty="0">
              <a:latin typeface="+mn-ea"/>
            </a:endParaRPr>
          </a:p>
          <a:p>
            <a:pPr marL="742950" lvl="1" indent="-285750" defTabSz="7620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ko-KR" sz="3200" dirty="0" err="1" smtClean="0">
                <a:latin typeface="+mn-ea"/>
              </a:rPr>
              <a:t>IoT</a:t>
            </a:r>
            <a:r>
              <a:rPr lang="en-US" altLang="ko-KR" sz="3200" dirty="0" smtClean="0">
                <a:latin typeface="+mn-ea"/>
              </a:rPr>
              <a:t> </a:t>
            </a:r>
            <a:r>
              <a:rPr lang="en-US" altLang="ko-KR" sz="3200" dirty="0" smtClean="0">
                <a:latin typeface="+mn-ea"/>
              </a:rPr>
              <a:t>(Internet)</a:t>
            </a:r>
          </a:p>
          <a:p>
            <a:pPr marL="457200" indent="-457200" defTabSz="7620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3200" dirty="0" smtClean="0">
                <a:latin typeface="+mn-ea"/>
              </a:rPr>
              <a:t>Grant / Revoke permissions</a:t>
            </a:r>
          </a:p>
          <a:p>
            <a:pPr marL="457200" indent="-457200" defTabSz="7620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3200" dirty="0" smtClean="0">
                <a:latin typeface="+mn-ea"/>
              </a:rPr>
              <a:t>Manage access logs</a:t>
            </a:r>
            <a:endParaRPr lang="en-US" altLang="ko-KR" sz="3200" dirty="0">
              <a:latin typeface="+mn-ea"/>
            </a:endParaRPr>
          </a:p>
          <a:p>
            <a:pPr marL="285750" indent="-285750" defTabSz="7620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3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78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70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3. Project </a:t>
            </a:r>
            <a:r>
              <a:rPr lang="en-US" altLang="ko-KR" sz="2400" b="1" dirty="0" smtClean="0"/>
              <a:t>Specifications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61832" y="1376772"/>
            <a:ext cx="8789855" cy="366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Supported </a:t>
            </a:r>
            <a:r>
              <a:rPr lang="en-US" sz="2400" dirty="0"/>
              <a:t>Android versions (NFC): </a:t>
            </a:r>
            <a:r>
              <a:rPr lang="en-US" sz="2400" dirty="0" smtClean="0"/>
              <a:t>4.4 (</a:t>
            </a:r>
            <a:r>
              <a:rPr lang="en-US" sz="2400" dirty="0" err="1" smtClean="0"/>
              <a:t>Kitkat</a:t>
            </a:r>
            <a:r>
              <a:rPr lang="en-US" sz="2400" dirty="0" smtClean="0"/>
              <a:t>) and </a:t>
            </a:r>
            <a:r>
              <a:rPr lang="en-US" sz="2400" dirty="0" smtClean="0"/>
              <a:t>above</a:t>
            </a:r>
            <a:endParaRPr lang="en-US" sz="2400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NFC </a:t>
            </a:r>
            <a:r>
              <a:rPr lang="en-US" sz="2400" dirty="0"/>
              <a:t>communication range: 5 cm </a:t>
            </a:r>
            <a:r>
              <a:rPr lang="en-US" sz="2400" dirty="0" smtClean="0"/>
              <a:t>max</a:t>
            </a:r>
            <a:endParaRPr lang="en-US" sz="2400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Wi-Fi </a:t>
            </a:r>
            <a:r>
              <a:rPr lang="en-US" sz="2400" dirty="0"/>
              <a:t>communication range: 50 meters </a:t>
            </a:r>
            <a:r>
              <a:rPr lang="en-US" sz="2400" dirty="0" smtClean="0"/>
              <a:t>max</a:t>
            </a:r>
            <a:endParaRPr lang="en-US" sz="2400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AC </a:t>
            </a:r>
            <a:r>
              <a:rPr lang="en-US" sz="2400" dirty="0"/>
              <a:t>power with DC battery backup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Minimum backup battery life of 24 </a:t>
            </a:r>
            <a:r>
              <a:rPr lang="en-US" sz="2400" dirty="0" smtClean="0"/>
              <a:t>hours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03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4007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4. Technical Specifications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6641" y="1422060"/>
            <a:ext cx="878985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NFC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ISO7816-4 / ISO14443a specification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Android HCE (Host-card based emulation)</a:t>
            </a:r>
            <a:endParaRPr lang="en-US" sz="2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IoT</a:t>
            </a:r>
            <a:endParaRPr lang="en-US" sz="28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MQTT Protocol</a:t>
            </a:r>
            <a:endParaRPr lang="en-US" sz="2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Software / Frameworks</a:t>
            </a:r>
            <a:endParaRPr lang="en-US" sz="28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MCU: TI-RTOS, C language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Server Side: </a:t>
            </a:r>
            <a:r>
              <a:rPr lang="en-US" sz="2400" dirty="0" err="1" smtClean="0"/>
              <a:t>NancyFX</a:t>
            </a:r>
            <a:r>
              <a:rPr lang="en-US" sz="2400" dirty="0"/>
              <a:t> </a:t>
            </a:r>
            <a:r>
              <a:rPr lang="en-US" sz="2400" dirty="0" smtClean="0"/>
              <a:t>(WS), MySQL (DB), C# language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Android App: Java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91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15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5. Technology (NFC)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59520" y="1664804"/>
            <a:ext cx="878985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NFC (Near Field Communication)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 subset of RFID technology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13.56 </a:t>
            </a:r>
            <a:r>
              <a:rPr lang="en-US" sz="2400" dirty="0" err="1" smtClean="0"/>
              <a:t>Mhz</a:t>
            </a:r>
            <a:endParaRPr lang="en-US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Close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Applications range from commerce, bootstrapping </a:t>
            </a:r>
            <a:br>
              <a:rPr lang="en-US" sz="2400" dirty="0" smtClean="0"/>
            </a:br>
            <a:r>
              <a:rPr lang="en-US" sz="2400" dirty="0" smtClean="0"/>
              <a:t>connections, social networking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281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15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5. Technology (NFC)</a:t>
            </a:r>
            <a:endParaRPr lang="ko-KR" altLang="en-US" sz="2400" b="1" dirty="0"/>
          </a:p>
        </p:txBody>
      </p:sp>
      <p:pic>
        <p:nvPicPr>
          <p:cNvPr id="3074" name="Picture 2" descr="https://upload.wikimedia.org/wikipedia/commons/3/33/NFC_Protocol_St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628801"/>
            <a:ext cx="8316924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7524" y="1232756"/>
            <a:ext cx="213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Protocol Stack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943708" y="6529748"/>
            <a:ext cx="6137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https://commons.wikimedia.org/wiki/File:NFC_Protocol_Stack.png</a:t>
            </a:r>
          </a:p>
        </p:txBody>
      </p:sp>
    </p:spTree>
    <p:extLst>
      <p:ext uri="{BB962C8B-B14F-4D97-AF65-F5344CB8AC3E}">
        <p14:creationId xmlns:p14="http://schemas.microsoft.com/office/powerpoint/2010/main" val="164434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Smart </a:t>
            </a:r>
            <a:r>
              <a:rPr lang="en-US" altLang="ko-KR" dirty="0" err="1" smtClean="0">
                <a:latin typeface="+mj-ea"/>
                <a:ea typeface="+mj-ea"/>
              </a:rPr>
              <a:t>Doorlock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520" y="739960"/>
            <a:ext cx="315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5. Technology (NFC)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5516" y="1367058"/>
            <a:ext cx="450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Protocol Stack &amp; Flow (ISO 14443)</a:t>
            </a:r>
            <a:endParaRPr lang="en-US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15516" y="2802435"/>
            <a:ext cx="3094395" cy="3650901"/>
            <a:chOff x="1066800" y="0"/>
            <a:chExt cx="5969000" cy="7651750"/>
          </a:xfrm>
        </p:grpSpPr>
        <p:sp>
          <p:nvSpPr>
            <p:cNvPr id="17" name="Rounded Rectangle 16"/>
            <p:cNvSpPr/>
            <p:nvPr/>
          </p:nvSpPr>
          <p:spPr>
            <a:xfrm>
              <a:off x="1066800" y="0"/>
              <a:ext cx="5969000" cy="7651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ISO/IEC 14443</a:t>
              </a:r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657350" y="6267450"/>
              <a:ext cx="4914900" cy="1181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ISO 14443-1</a:t>
              </a:r>
              <a:br>
                <a:rPr lang="en-US" sz="1400" dirty="0" smtClean="0"/>
              </a:br>
              <a:r>
                <a:rPr lang="en-US" sz="1400" dirty="0" smtClean="0"/>
                <a:t>Physical Properties</a:t>
              </a:r>
              <a:endParaRPr lang="en-US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657350" y="4914900"/>
              <a:ext cx="4914900" cy="111125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ISO 14443-2 Type A</a:t>
              </a:r>
            </a:p>
            <a:p>
              <a:pPr algn="ctr"/>
              <a:r>
                <a:rPr lang="en-US" sz="1400" dirty="0" smtClean="0"/>
                <a:t>Power, Bit Transmission</a:t>
              </a:r>
              <a:endParaRPr lang="en-US" sz="14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657350" y="3660775"/>
              <a:ext cx="4914900" cy="111125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ISO 14443-3 Type A</a:t>
              </a:r>
            </a:p>
            <a:p>
              <a:pPr algn="ctr"/>
              <a:r>
                <a:rPr lang="en-US" sz="1400" dirty="0" smtClean="0"/>
                <a:t>Activation, </a:t>
              </a:r>
              <a:r>
                <a:rPr lang="en-US" sz="1400" dirty="0" err="1" smtClean="0"/>
                <a:t>Anticollision</a:t>
              </a:r>
              <a:endParaRPr lang="en-US" sz="1400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57350" y="2406650"/>
              <a:ext cx="4914900" cy="111125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ISO 14443-4</a:t>
              </a:r>
            </a:p>
            <a:p>
              <a:pPr algn="ctr"/>
              <a:r>
                <a:rPr lang="en-US" sz="1400" dirty="0" smtClean="0"/>
                <a:t>Transport Protocol</a:t>
              </a:r>
              <a:endParaRPr lang="en-US" sz="14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657350" y="1152525"/>
              <a:ext cx="4914900" cy="111125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ISO 7816-4</a:t>
              </a:r>
              <a:br>
                <a:rPr lang="en-US" sz="1400" dirty="0" smtClean="0"/>
              </a:br>
              <a:r>
                <a:rPr lang="en-US" sz="1400" dirty="0" smtClean="0"/>
                <a:t>APDU, Application Protocol</a:t>
              </a:r>
              <a:endParaRPr lang="en-US" sz="1400" dirty="0"/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215516" y="2106475"/>
            <a:ext cx="3111324" cy="638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NDEF (NFC Data Exchange Format)</a:t>
            </a:r>
          </a:p>
          <a:p>
            <a:pPr algn="ctr"/>
            <a:r>
              <a:rPr lang="en-US" sz="1200" dirty="0" smtClean="0"/>
              <a:t>Application Layer</a:t>
            </a:r>
            <a:endParaRPr lang="en-US" sz="1200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2951423"/>
            <a:ext cx="11334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39" y="2904682"/>
            <a:ext cx="887735" cy="180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5237422" y="1486314"/>
            <a:ext cx="2484278" cy="2371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25455" y="910249"/>
            <a:ext cx="1924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Send REQA &amp; SAK</a:t>
            </a:r>
            <a:br>
              <a:rPr lang="en-US" sz="1600" dirty="0" smtClean="0"/>
            </a:br>
            <a:r>
              <a:rPr lang="en-US" sz="1600" dirty="0" smtClean="0"/>
              <a:t>(</a:t>
            </a:r>
            <a:r>
              <a:rPr lang="en-US" sz="1600" dirty="0" err="1" smtClean="0"/>
              <a:t>Anticollision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5057403" y="862780"/>
            <a:ext cx="0" cy="5590556"/>
          </a:xfrm>
          <a:prstGeom prst="line">
            <a:avLst/>
          </a:prstGeom>
          <a:ln w="41275">
            <a:solidFill>
              <a:schemeClr val="tx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01719" y="891313"/>
            <a:ext cx="0" cy="5590556"/>
          </a:xfrm>
          <a:prstGeom prst="line">
            <a:avLst/>
          </a:prstGeom>
          <a:ln w="38100">
            <a:solidFill>
              <a:schemeClr val="tx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237422" y="2420888"/>
            <a:ext cx="2402284" cy="188850"/>
          </a:xfrm>
          <a:prstGeom prst="straightConnector1">
            <a:avLst/>
          </a:prstGeom>
          <a:ln w="38100"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98018" y="1736812"/>
            <a:ext cx="223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Respond ATQA &amp; UID</a:t>
            </a:r>
            <a:br>
              <a:rPr lang="en-US" sz="1600" dirty="0" smtClean="0"/>
            </a:br>
            <a:r>
              <a:rPr lang="en-US" sz="1600" dirty="0" smtClean="0"/>
              <a:t>(</a:t>
            </a:r>
            <a:r>
              <a:rPr lang="en-US" sz="1600" dirty="0" err="1" smtClean="0"/>
              <a:t>Anticollision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273427" y="3248980"/>
            <a:ext cx="2412268" cy="2348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520964" y="2600908"/>
            <a:ext cx="1845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Send RATS &amp; PPS</a:t>
            </a:r>
            <a:br>
              <a:rPr lang="en-US" sz="1600" dirty="0" smtClean="0"/>
            </a:br>
            <a:r>
              <a:rPr lang="en-US" sz="1600" dirty="0" smtClean="0"/>
              <a:t>(Transport)</a:t>
            </a:r>
            <a:endParaRPr lang="en-US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309431" y="4135741"/>
            <a:ext cx="2361810" cy="193359"/>
          </a:xfrm>
          <a:prstGeom prst="straightConnector1">
            <a:avLst/>
          </a:prstGeom>
          <a:ln w="38100"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381439" y="3501008"/>
            <a:ext cx="213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Respond ATS &amp; PPS </a:t>
            </a:r>
            <a:br>
              <a:rPr lang="en-US" sz="1600" dirty="0" smtClean="0"/>
            </a:br>
            <a:r>
              <a:rPr lang="en-US" sz="1600" dirty="0" smtClean="0"/>
              <a:t>(Transport)</a:t>
            </a:r>
            <a:endParaRPr lang="en-US" sz="16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287882" y="4797152"/>
            <a:ext cx="2397813" cy="21776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917897" y="4257092"/>
            <a:ext cx="1148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Select AID</a:t>
            </a:r>
            <a:br>
              <a:rPr lang="en-US" sz="1600" dirty="0" smtClean="0"/>
            </a:br>
            <a:r>
              <a:rPr lang="en-US" sz="1600" dirty="0" smtClean="0"/>
              <a:t>(APDU)</a:t>
            </a:r>
            <a:endParaRPr lang="en-US" sz="1600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5280654" y="5481228"/>
            <a:ext cx="2369037" cy="235719"/>
          </a:xfrm>
          <a:prstGeom prst="straightConnector1">
            <a:avLst/>
          </a:prstGeom>
          <a:ln w="38100"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49160" y="4941168"/>
            <a:ext cx="140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Respond AID</a:t>
            </a:r>
            <a:br>
              <a:rPr lang="en-US" sz="1600" dirty="0" smtClean="0"/>
            </a:br>
            <a:r>
              <a:rPr lang="en-US" sz="1600" dirty="0" smtClean="0"/>
              <a:t>(APDU)</a:t>
            </a:r>
            <a:endParaRPr lang="en-US" sz="1600" dirty="0"/>
          </a:p>
        </p:txBody>
      </p:sp>
      <p:cxnSp>
        <p:nvCxnSpPr>
          <p:cNvPr id="3078" name="Straight Arrow Connector 3077"/>
          <p:cNvCxnSpPr/>
          <p:nvPr/>
        </p:nvCxnSpPr>
        <p:spPr>
          <a:xfrm flipV="1">
            <a:off x="5273427" y="6379587"/>
            <a:ext cx="2412268" cy="1741"/>
          </a:xfrm>
          <a:prstGeom prst="straightConnector1">
            <a:avLst/>
          </a:prstGeom>
          <a:ln w="50800">
            <a:solidFill>
              <a:schemeClr val="accent2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798928" y="5698993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NDEF Comm.</a:t>
            </a:r>
            <a:br>
              <a:rPr lang="en-US" sz="1600" dirty="0" smtClean="0"/>
            </a:br>
            <a:r>
              <a:rPr lang="en-US" sz="1600" dirty="0" smtClean="0"/>
              <a:t>(Application)</a:t>
            </a:r>
            <a:endParaRPr lang="en-US" sz="1600" dirty="0"/>
          </a:p>
        </p:txBody>
      </p:sp>
      <p:sp>
        <p:nvSpPr>
          <p:cNvPr id="3083" name="TextBox 3082"/>
          <p:cNvSpPr txBox="1"/>
          <p:nvPr/>
        </p:nvSpPr>
        <p:spPr>
          <a:xfrm>
            <a:off x="3455876" y="4691751"/>
            <a:ext cx="1589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Android Phone</a:t>
            </a:r>
            <a:br>
              <a:rPr lang="en-US" sz="1600" dirty="0" smtClean="0"/>
            </a:br>
            <a:r>
              <a:rPr lang="en-US" sz="1600" dirty="0" smtClean="0"/>
              <a:t>(HCE)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7884368" y="4797152"/>
            <a:ext cx="1289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NFC Reader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80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5105</TotalTime>
  <Words>692</Words>
  <Application>Microsoft Office PowerPoint</Application>
  <PresentationFormat>On-screen Show (4:3)</PresentationFormat>
  <Paragraphs>222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조선일보명조</vt:lpstr>
      <vt:lpstr>맑은 고딕</vt:lpstr>
      <vt:lpstr>HY헤드라인M</vt:lpstr>
      <vt:lpstr>Wingdings</vt:lpstr>
      <vt:lpstr>Office 테마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  <vt:lpstr>Smart Doorlock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Sokwhan Huh</cp:lastModifiedBy>
  <cp:revision>389</cp:revision>
  <dcterms:created xsi:type="dcterms:W3CDTF">2012-09-18T14:42:59Z</dcterms:created>
  <dcterms:modified xsi:type="dcterms:W3CDTF">2016-10-24T08:55:19Z</dcterms:modified>
</cp:coreProperties>
</file>